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09" r:id="rId5"/>
    <p:sldId id="275" r:id="rId6"/>
    <p:sldId id="288" r:id="rId7"/>
    <p:sldId id="289" r:id="rId8"/>
    <p:sldId id="340" r:id="rId9"/>
    <p:sldId id="333" r:id="rId10"/>
    <p:sldId id="335" r:id="rId11"/>
    <p:sldId id="336" r:id="rId12"/>
    <p:sldId id="337" r:id="rId13"/>
    <p:sldId id="312" r:id="rId14"/>
    <p:sldId id="291" r:id="rId15"/>
    <p:sldId id="314" r:id="rId16"/>
    <p:sldId id="315" r:id="rId17"/>
    <p:sldId id="316" r:id="rId18"/>
    <p:sldId id="329" r:id="rId19"/>
    <p:sldId id="317" r:id="rId20"/>
    <p:sldId id="318" r:id="rId21"/>
    <p:sldId id="319" r:id="rId22"/>
    <p:sldId id="320" r:id="rId23"/>
    <p:sldId id="321" r:id="rId24"/>
    <p:sldId id="322" r:id="rId25"/>
    <p:sldId id="324" r:id="rId26"/>
    <p:sldId id="323" r:id="rId27"/>
    <p:sldId id="325" r:id="rId28"/>
    <p:sldId id="338" r:id="rId29"/>
    <p:sldId id="326" r:id="rId30"/>
    <p:sldId id="327" r:id="rId31"/>
    <p:sldId id="328" r:id="rId32"/>
    <p:sldId id="330" r:id="rId33"/>
    <p:sldId id="331" r:id="rId34"/>
    <p:sldId id="332" r:id="rId35"/>
    <p:sldId id="339" r:id="rId36"/>
    <p:sldId id="334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B570E1-CFFA-F280-BAED-DB325FDF417B}" name="Bridges, Jessica L" initials="BL" userId="S::bridges@uta.edu::7543e851-fc57-4885-b57d-2df771cc28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184"/>
    <a:srgbClr val="00599B"/>
    <a:srgbClr val="80F571"/>
    <a:srgbClr val="13409F"/>
    <a:srgbClr val="CAB447"/>
    <a:srgbClr val="FFE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0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1099" y="72"/>
      </p:cViewPr>
      <p:guideLst/>
    </p:cSldViewPr>
  </p:slideViewPr>
  <p:outlineViewPr>
    <p:cViewPr>
      <p:scale>
        <a:sx n="33" d="100"/>
        <a:sy n="33" d="100"/>
      </p:scale>
      <p:origin x="0" y="-18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9" d="100"/>
        <a:sy n="179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F0ABC6-AE81-214D-B04B-F13CE22270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23795-EAAB-8C4B-B865-8464BECAB5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FE638-083F-2742-8710-EF25AB6A16C1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ECA2D-985E-8D44-A4FB-51751C64F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40B2F-FCD1-B940-AFB1-3C0582F356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70D12-813D-3D40-A841-271861A2D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7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A097-495F-854B-A9AD-402D045A3296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0C5E2-78CD-F746-9BAF-2B89BCAF7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2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31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0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0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5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85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5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5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82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4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8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44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85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13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4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49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18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49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44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20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2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15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70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65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88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804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66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0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0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5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6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92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4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A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31E7C7E-200A-F626-0A3D-92CC978B8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78871" y="3562708"/>
            <a:ext cx="5226218" cy="14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Wide Chart">
            <a:extLst>
              <a:ext uri="{FF2B5EF4-FFF2-40B4-BE49-F238E27FC236}">
                <a16:creationId xmlns:a16="http://schemas.microsoft.com/office/drawing/2014/main" id="{21B7D27F-640B-514B-9B11-9D1645F3F49A}"/>
              </a:ext>
            </a:extLst>
          </p:cNvPr>
          <p:cNvSpPr>
            <a:spLocks noGrp="1" noChangeAspect="1"/>
          </p:cNvSpPr>
          <p:nvPr>
            <p:ph type="chart" sz="quarter" idx="11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3325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ull Bleed Photo">
            <a:extLst>
              <a:ext uri="{FF2B5EF4-FFF2-40B4-BE49-F238E27FC236}">
                <a16:creationId xmlns:a16="http://schemas.microsoft.com/office/drawing/2014/main" id="{3D0D2707-18C2-FA48-9C1E-B114D1A3869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095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ull Bleed Video">
            <a:extLst>
              <a:ext uri="{FF2B5EF4-FFF2-40B4-BE49-F238E27FC236}">
                <a16:creationId xmlns:a16="http://schemas.microsoft.com/office/drawing/2014/main" id="{E64AE5ED-FB71-2940-A0AA-8B776317FAB2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23859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</p:spTree>
    <p:extLst>
      <p:ext uri="{BB962C8B-B14F-4D97-AF65-F5344CB8AC3E}">
        <p14:creationId xmlns:p14="http://schemas.microsoft.com/office/powerpoint/2010/main" val="1750241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16F1EA-8163-2F90-809C-BB51A31AB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2520" y="3884341"/>
            <a:ext cx="4581525" cy="1058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59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16F1EA-8163-2F90-809C-BB51A31AB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2520" y="3884341"/>
            <a:ext cx="4581525" cy="10588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255C03-226B-5FC2-208E-578716830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1600" y="2741663"/>
            <a:ext cx="3659188" cy="898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237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1785462"/>
            <a:ext cx="8229600" cy="85725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DB257BD6-4D9A-CD45-BCE2-728C5AB620C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2529642"/>
            <a:ext cx="8229600" cy="679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5287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88B4A6B9-381D-5D40-84AC-41D60C0A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99"/>
            <a:ext cx="8229600" cy="8572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H2 Subtitle">
            <a:extLst>
              <a:ext uri="{FF2B5EF4-FFF2-40B4-BE49-F238E27FC236}">
                <a16:creationId xmlns:a16="http://schemas.microsoft.com/office/drawing/2014/main" id="{5B196C90-74A6-5E42-A204-A1E0DBCB67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8375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Body Content">
            <a:extLst>
              <a:ext uri="{FF2B5EF4-FFF2-40B4-BE49-F238E27FC236}">
                <a16:creationId xmlns:a16="http://schemas.microsoft.com/office/drawing/2014/main" id="{4F275BD8-ECF8-F54B-B4E2-A66F7AB27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8229600" cy="30988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600"/>
            </a:lvl1pPr>
            <a:lvl2pPr marL="742950" indent="-28575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6696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1 Title">
            <a:extLst>
              <a:ext uri="{FF2B5EF4-FFF2-40B4-BE49-F238E27FC236}">
                <a16:creationId xmlns:a16="http://schemas.microsoft.com/office/drawing/2014/main" id="{32D9C8E5-1CF3-6F45-9C03-04506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H2 Subtitle">
            <a:extLst>
              <a:ext uri="{FF2B5EF4-FFF2-40B4-BE49-F238E27FC236}">
                <a16:creationId xmlns:a16="http://schemas.microsoft.com/office/drawing/2014/main" id="{7E449A25-5BA8-A049-892B-A920427B81B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7994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Body Content 1"/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038600" cy="3098800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Body Content 2"/>
          <p:cNvSpPr>
            <a:spLocks noGrp="1"/>
          </p:cNvSpPr>
          <p:nvPr>
            <p:ph sz="half" idx="2"/>
          </p:nvPr>
        </p:nvSpPr>
        <p:spPr>
          <a:xfrm>
            <a:off x="4648200" y="1310641"/>
            <a:ext cx="4038600" cy="309880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1467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1 Title">
            <a:extLst>
              <a:ext uri="{FF2B5EF4-FFF2-40B4-BE49-F238E27FC236}">
                <a16:creationId xmlns:a16="http://schemas.microsoft.com/office/drawing/2014/main" id="{32D9C8E5-1CF3-6F45-9C03-04506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Body Content 2"/>
          <p:cNvSpPr>
            <a:spLocks noGrp="1"/>
          </p:cNvSpPr>
          <p:nvPr>
            <p:ph sz="half" idx="2"/>
          </p:nvPr>
        </p:nvSpPr>
        <p:spPr>
          <a:xfrm>
            <a:off x="47501" y="1111158"/>
            <a:ext cx="2721430" cy="1668483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Body Content 2">
            <a:extLst>
              <a:ext uri="{FF2B5EF4-FFF2-40B4-BE49-F238E27FC236}">
                <a16:creationId xmlns:a16="http://schemas.microsoft.com/office/drawing/2014/main" id="{AF760239-E1E4-98A8-BC2A-AD64F71B7E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499" y="2856015"/>
            <a:ext cx="2721431" cy="1668483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Body Content 2">
            <a:extLst>
              <a:ext uri="{FF2B5EF4-FFF2-40B4-BE49-F238E27FC236}">
                <a16:creationId xmlns:a16="http://schemas.microsoft.com/office/drawing/2014/main" id="{52458702-0A0A-743A-4663-E0EA4FBC4EB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919350" y="1111158"/>
            <a:ext cx="2644240" cy="1744857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Body Content 2">
            <a:extLst>
              <a:ext uri="{FF2B5EF4-FFF2-40B4-BE49-F238E27FC236}">
                <a16:creationId xmlns:a16="http://schemas.microsoft.com/office/drawing/2014/main" id="{E7DCE5C4-5A12-8BD9-2E79-6B094F4C1F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09453" y="2985224"/>
            <a:ext cx="2721431" cy="1971304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Body Content 2">
            <a:extLst>
              <a:ext uri="{FF2B5EF4-FFF2-40B4-BE49-F238E27FC236}">
                <a16:creationId xmlns:a16="http://schemas.microsoft.com/office/drawing/2014/main" id="{3180402C-B205-3B02-80EC-1389CEFE02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08916" y="1117911"/>
            <a:ext cx="2933203" cy="166173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Body Content 2">
            <a:extLst>
              <a:ext uri="{FF2B5EF4-FFF2-40B4-BE49-F238E27FC236}">
                <a16:creationId xmlns:a16="http://schemas.microsoft.com/office/drawing/2014/main" id="{1D0698A4-F993-1339-EDDC-E122275B26E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75267" y="2985224"/>
            <a:ext cx="2952999" cy="1959926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0621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Wide Table">
            <a:extLst>
              <a:ext uri="{FF2B5EF4-FFF2-40B4-BE49-F238E27FC236}">
                <a16:creationId xmlns:a16="http://schemas.microsoft.com/office/drawing/2014/main" id="{A31F2DD0-A818-C246-A801-671F4BC2994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8146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Body Content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4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5" r:id="rId3"/>
    <p:sldLayoutId id="2147483666" r:id="rId4"/>
    <p:sldLayoutId id="2147483654" r:id="rId5"/>
    <p:sldLayoutId id="2147483650" r:id="rId6"/>
    <p:sldLayoutId id="2147483652" r:id="rId7"/>
    <p:sldLayoutId id="2147483664" r:id="rId8"/>
    <p:sldLayoutId id="2147483659" r:id="rId9"/>
    <p:sldLayoutId id="2147483662" r:id="rId10"/>
    <p:sldLayoutId id="2147483660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5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A4C79DE-2197-7445-BC35-BBAE6CE7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UTA Logo on blue background</a:t>
            </a:r>
          </a:p>
        </p:txBody>
      </p:sp>
    </p:spTree>
    <p:extLst>
      <p:ext uri="{BB962C8B-B14F-4D97-AF65-F5344CB8AC3E}">
        <p14:creationId xmlns:p14="http://schemas.microsoft.com/office/powerpoint/2010/main" val="2895797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333063-774E-D64F-A41A-85AA488B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PLACE SITE MAP</a:t>
            </a:r>
          </a:p>
        </p:txBody>
      </p:sp>
    </p:spTree>
    <p:extLst>
      <p:ext uri="{BB962C8B-B14F-4D97-AF65-F5344CB8AC3E}">
        <p14:creationId xmlns:p14="http://schemas.microsoft.com/office/powerpoint/2010/main" val="369525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HOME PAGE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0833" y="1310641"/>
            <a:ext cx="4424516" cy="3098800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u="none" strike="noStrike" dirty="0">
                <a:effectLst/>
                <a:uFill>
                  <a:solidFill>
                    <a:srgbClr val="000000"/>
                  </a:solidFill>
                </a:uFill>
              </a:rPr>
              <a:t>This is the landing page of the Marketplace e-commerce site. </a:t>
            </a:r>
          </a:p>
          <a:p>
            <a:pPr fontAlgn="base">
              <a:lnSpc>
                <a:spcPct val="90000"/>
              </a:lnSpc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dirty="0">
                <a:effectLst/>
              </a:rPr>
              <a:t>The home page has the following sections</a:t>
            </a:r>
          </a:p>
          <a:p>
            <a:pPr marL="685800" lvl="1">
              <a:lnSpc>
                <a:spcPct val="90000"/>
              </a:lnSpc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effectLst/>
              </a:rPr>
              <a:t>category of products</a:t>
            </a:r>
            <a:endParaRPr lang="en-US" sz="1400" dirty="0"/>
          </a:p>
          <a:p>
            <a:pPr marL="685800" lvl="1">
              <a:lnSpc>
                <a:spcPct val="90000"/>
              </a:lnSpc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effectLst/>
              </a:rPr>
              <a:t>Featured products</a:t>
            </a:r>
            <a:endParaRPr lang="en-US" sz="1400" dirty="0"/>
          </a:p>
          <a:p>
            <a:pPr marL="685800" lvl="1">
              <a:lnSpc>
                <a:spcPct val="90000"/>
              </a:lnSpc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effectLst/>
              </a:rPr>
              <a:t>Latest product</a:t>
            </a:r>
            <a:endParaRPr lang="en-US" sz="1400" dirty="0"/>
          </a:p>
          <a:p>
            <a:pPr marL="685800" lvl="1">
              <a:lnSpc>
                <a:spcPct val="90000"/>
              </a:lnSpc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effectLst/>
              </a:rPr>
              <a:t>Promotion section</a:t>
            </a:r>
            <a:endParaRPr lang="en-US" sz="1400" dirty="0"/>
          </a:p>
          <a:p>
            <a:pPr marL="685800" lvl="1">
              <a:lnSpc>
                <a:spcPct val="90000"/>
              </a:lnSpc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effectLst/>
              </a:rPr>
              <a:t>User reviews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11654-B99F-656F-3AF5-CDB043BC0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812" y="1310641"/>
            <a:ext cx="1611375" cy="309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883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LOGIN PAGE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873942" cy="3098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  <a:buNone/>
            </a:pPr>
            <a:endParaRPr lang="en-US" u="none" strike="noStrike" dirty="0">
              <a:effectLst/>
              <a:uFill>
                <a:solidFill>
                  <a:srgbClr val="000000"/>
                </a:solidFill>
              </a:uFill>
            </a:endParaRPr>
          </a:p>
          <a:p>
            <a:pPr marL="0" indent="0"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  <a:buNone/>
            </a:pPr>
            <a:endParaRPr lang="en-US" dirty="0">
              <a:uFill>
                <a:solidFill>
                  <a:srgbClr val="000000"/>
                </a:solidFill>
              </a:uFill>
            </a:endParaRPr>
          </a:p>
          <a:p>
            <a:pPr marL="0" indent="0"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  <a:buNone/>
            </a:pPr>
            <a:r>
              <a:rPr lang="en-US" u="none" strike="noStrike" dirty="0">
                <a:effectLst/>
                <a:uFill>
                  <a:solidFill>
                    <a:srgbClr val="000000"/>
                  </a:solidFill>
                </a:uFill>
              </a:rPr>
              <a:t>Allows the Marketplace existing users such as Students, Business Owners, Super Admins, or School Admins to sign into the Marketplace system.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13E53-2669-D979-E36D-8FE2C334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142" y="1310641"/>
            <a:ext cx="2672715" cy="309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3132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REGISTER PAGE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5346290" cy="3098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  <a:buNone/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  <a:buNone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Any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 customer to the Marketplace can signup in Marketplace by inputting the required details such as Username, Contact information, and Password. </a:t>
            </a:r>
            <a:endParaRPr lang="en-US" u="none" strike="noStrike" dirty="0">
              <a:effectLst/>
              <a:uFill>
                <a:solidFill>
                  <a:srgbClr val="000000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CD54C-DD4A-1F23-F339-66EE738B5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685" y="1310641"/>
            <a:ext cx="1603629" cy="309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6877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RESET PASSWORD PAGE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038600" cy="3098800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Existing customers can be able to reset their password by inputting their Username. </a:t>
            </a:r>
          </a:p>
          <a:p>
            <a:pPr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generates an automated mail to the User communication mail to provide further instructions to reset the Password.</a:t>
            </a:r>
            <a:endParaRPr lang="en-US" u="none" strike="noStrike" dirty="0">
              <a:effectLst/>
              <a:uFill>
                <a:solidFill>
                  <a:srgbClr val="000000"/>
                </a:solidFill>
              </a:u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0B89F0-F717-C13F-29E9-4EECBB3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042793"/>
            <a:ext cx="4038600" cy="2484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7159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CONTACT US PAGE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73B4797-360F-E148-BBA9-D8B991D32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10641"/>
            <a:ext cx="5582265" cy="3098800"/>
          </a:xfrm>
        </p:spPr>
        <p:txBody>
          <a:bodyPr/>
          <a:lstStyle/>
          <a:p>
            <a:pPr marR="3810" algn="just" fontAlgn="base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Clr>
                <a:srgbClr val="000000"/>
              </a:buClr>
              <a:buSzPts val="1150"/>
            </a:pPr>
            <a:r>
              <a:rPr lang="en-US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 Us page provides a user with a form to submit any concerns/queries to the Super Administrator. </a:t>
            </a:r>
          </a:p>
          <a:p>
            <a:pPr marR="3810" algn="just" fontAlgn="base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Clr>
                <a:srgbClr val="000000"/>
              </a:buClr>
              <a:buSzPts val="1150"/>
            </a:pPr>
            <a:r>
              <a:rPr lang="en-US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page requires the user to give information about the user and the concern to submit the form to the Super Administrator.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EB2EA-B418-972B-1DAC-84A5ADF4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26" y="1104983"/>
            <a:ext cx="1703767" cy="35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36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SUPER ADMIN PAGE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568" y="1157748"/>
            <a:ext cx="7956754" cy="3251693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u="none" strike="noStrike" dirty="0">
                <a:effectLst/>
                <a:uFill>
                  <a:solidFill>
                    <a:srgbClr val="000000"/>
                  </a:solidFill>
                </a:uFill>
              </a:rPr>
              <a:t>Authority to manage all aspects of the Market Place</a:t>
            </a:r>
          </a:p>
          <a:p>
            <a:pPr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dirty="0">
                <a:uFill>
                  <a:solidFill>
                    <a:srgbClr val="000000"/>
                  </a:solidFill>
                </a:uFill>
              </a:rPr>
              <a:t>Features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Moderate Profile Section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 Business Owners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 School Admins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 Students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Reports and Insights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Chat functionality with Business owners</a:t>
            </a:r>
          </a:p>
          <a:p>
            <a:pPr lvl="1"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  <a:buFont typeface="Wingdings" panose="05000000000000000000" pitchFamily="2" charset="2"/>
              <a:buChar char="Ø"/>
            </a:pPr>
            <a:endParaRPr lang="en-US" u="none" strike="noStrike" dirty="0">
              <a:effectLst/>
              <a:uFill>
                <a:solidFill>
                  <a:srgbClr val="00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10826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SCHOOL ADMIN PAGE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568" y="1157748"/>
            <a:ext cx="7956754" cy="3251693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u="none" strike="noStrike" dirty="0">
                <a:effectLst/>
                <a:uFill>
                  <a:solidFill>
                    <a:srgbClr val="000000"/>
                  </a:solidFill>
                </a:uFill>
              </a:rPr>
              <a:t>Authority to manage </a:t>
            </a:r>
            <a:r>
              <a:rPr lang="en-US" dirty="0">
                <a:uFill>
                  <a:solidFill>
                    <a:srgbClr val="000000"/>
                  </a:solidFill>
                </a:uFill>
              </a:rPr>
              <a:t>Students and Business owners </a:t>
            </a:r>
            <a:r>
              <a:rPr lang="en-US" u="none" strike="noStrike" dirty="0">
                <a:effectLst/>
                <a:uFill>
                  <a:solidFill>
                    <a:srgbClr val="000000"/>
                  </a:solidFill>
                </a:uFill>
              </a:rPr>
              <a:t>of the Market Place</a:t>
            </a:r>
          </a:p>
          <a:p>
            <a:pPr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dirty="0">
                <a:uFill>
                  <a:solidFill>
                    <a:srgbClr val="000000"/>
                  </a:solidFill>
                </a:uFill>
              </a:rPr>
              <a:t>Features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Moderate Profile Section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 Business Owners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 Students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Reports and Insights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Chat functionality with Business owners</a:t>
            </a:r>
          </a:p>
          <a:p>
            <a:pPr lvl="1"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  <a:buFont typeface="Wingdings" panose="05000000000000000000" pitchFamily="2" charset="2"/>
              <a:buChar char="Ø"/>
            </a:pPr>
            <a:endParaRPr lang="en-US" u="none" strike="noStrike" dirty="0">
              <a:effectLst/>
              <a:uFill>
                <a:solidFill>
                  <a:srgbClr val="00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98898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BUSINESS OWNER PAGE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568" y="1157748"/>
            <a:ext cx="7956754" cy="3251693"/>
          </a:xfrm>
        </p:spPr>
        <p:txBody>
          <a:bodyPr vert="horz" lIns="91440" tIns="45720" rIns="91440" bIns="45720" rtlCol="0">
            <a:normAutofit/>
          </a:bodyPr>
          <a:lstStyle/>
          <a:p>
            <a:pPr marR="3810" algn="just" fontAlgn="base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Clr>
                <a:srgbClr val="000000"/>
              </a:buClr>
              <a:buSzPts val="1150"/>
            </a:pPr>
            <a:r>
              <a:rPr lang="en-US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who manage their business page on the website.</a:t>
            </a:r>
          </a:p>
          <a:p>
            <a:pPr marR="3810" algn="just" fontAlgn="base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Clr>
                <a:srgbClr val="000000"/>
              </a:buClr>
              <a:buSzPts val="1150"/>
            </a:pPr>
            <a:r>
              <a:rPr lang="en-US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main responsibility of the business owner is to manage the respective products, advertisements about their products, and offers. </a:t>
            </a:r>
          </a:p>
          <a:p>
            <a:pPr marR="3810" algn="just" fontAlgn="base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Clr>
                <a:srgbClr val="000000"/>
              </a:buClr>
              <a:buSzPts val="1150"/>
            </a:pPr>
            <a:r>
              <a:rPr lang="en-US" dirty="0">
                <a:uFill>
                  <a:solidFill>
                    <a:srgbClr val="000000"/>
                  </a:solidFill>
                </a:uFill>
              </a:rPr>
              <a:t>Features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Moderate Profile section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add/edit/delete the product listing of the Business owners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add products by category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Moderate(edit/delete) posts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Chat functionality with customers</a:t>
            </a:r>
          </a:p>
          <a:p>
            <a:pPr lvl="1"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  <a:buFont typeface="Wingdings" panose="05000000000000000000" pitchFamily="2" charset="2"/>
              <a:buChar char="Ø"/>
            </a:pPr>
            <a:endParaRPr lang="en-US" u="none" strike="noStrike" dirty="0">
              <a:effectLst/>
              <a:uFill>
                <a:solidFill>
                  <a:srgbClr val="00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47169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 STUDENT PAGE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568" y="1157748"/>
            <a:ext cx="7956754" cy="325169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R="3810" algn="just" fontAlgn="base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Clr>
                <a:srgbClr val="000000"/>
              </a:buClr>
              <a:buSzPts val="1150"/>
            </a:pPr>
            <a:r>
              <a:rPr lang="en-US" sz="18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mainly use the website to buy/return products. </a:t>
            </a:r>
          </a:p>
          <a:p>
            <a:pPr marR="3810" algn="just" fontAlgn="base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Clr>
                <a:srgbClr val="000000"/>
              </a:buClr>
              <a:buSzPts val="1150"/>
            </a:pPr>
            <a:r>
              <a:rPr lang="en-US" dirty="0">
                <a:uFill>
                  <a:solidFill>
                    <a:srgbClr val="000000"/>
                  </a:solidFill>
                </a:uFill>
              </a:rPr>
              <a:t>Features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 user creation as a student to keep track of the profile with the marketplace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Tracking of the orders by returning/replacing the received products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Re-ordering the previously ordered products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add the products to the cart to visit later for ordering any products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Payment page for buying the products without any need to visit the physical store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join or drop from clubs available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create or delete clubs</a:t>
            </a:r>
          </a:p>
          <a:p>
            <a:pPr marR="3810" lvl="1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add/edit content through posts</a:t>
            </a:r>
          </a:p>
          <a:p>
            <a:pPr lvl="1"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  <a:buFont typeface="Wingdings" panose="05000000000000000000" pitchFamily="2" charset="2"/>
              <a:buChar char="Ø"/>
            </a:pPr>
            <a:endParaRPr lang="en-US" u="none" strike="noStrike" dirty="0">
              <a:effectLst/>
              <a:uFill>
                <a:solidFill>
                  <a:srgbClr val="00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99089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333063-774E-D64F-A41A-85AA488B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CSE 5335 - 002 </a:t>
            </a:r>
            <a:br>
              <a:rPr lang="en-US" dirty="0"/>
            </a:br>
            <a:r>
              <a:rPr lang="en-US" sz="4400" dirty="0"/>
              <a:t>Web Data Management</a:t>
            </a:r>
            <a:br>
              <a:rPr lang="en-US" sz="4400" dirty="0"/>
            </a:b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46EDE5-6FC5-824E-9F44-F022997BFE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529641"/>
            <a:ext cx="8229600" cy="933225"/>
          </a:xfrm>
        </p:spPr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Professor: Elizabeth D. Diaz</a:t>
            </a:r>
          </a:p>
          <a:p>
            <a:pPr marL="0" marR="5715" indent="0">
              <a:lnSpc>
                <a:spcPct val="107000"/>
              </a:lnSpc>
              <a:spcBef>
                <a:spcPts val="0"/>
              </a:spcBef>
              <a:spcAft>
                <a:spcPts val="770"/>
              </a:spcAft>
            </a:pPr>
            <a:r>
              <a:rPr lang="en-US" dirty="0">
                <a:effectLst/>
                <a:latin typeface="+mj-lt"/>
                <a:ea typeface="Times New Roman" panose="02020603050405020304" pitchFamily="18" charset="0"/>
              </a:rPr>
              <a:t>Semester: Fall’22</a:t>
            </a:r>
          </a:p>
        </p:txBody>
      </p:sp>
    </p:spTree>
    <p:extLst>
      <p:ext uri="{BB962C8B-B14F-4D97-AF65-F5344CB8AC3E}">
        <p14:creationId xmlns:p14="http://schemas.microsoft.com/office/powerpoint/2010/main" val="3506317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 STUDENT PAGE (HOME)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5117690" cy="3098800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u="none" strike="noStrike" dirty="0">
                <a:effectLst/>
                <a:uFill>
                  <a:solidFill>
                    <a:srgbClr val="000000"/>
                  </a:solidFill>
                </a:uFill>
              </a:rPr>
              <a:t>This is the landing page of the Student Page</a:t>
            </a:r>
          </a:p>
          <a:p>
            <a:pPr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dirty="0">
                <a:effectLst/>
              </a:rPr>
              <a:t>The Student home page has the following sections</a:t>
            </a:r>
          </a:p>
          <a:p>
            <a:pPr marL="685800" lvl="1"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Explore Products</a:t>
            </a:r>
            <a:endParaRPr lang="en-US" dirty="0"/>
          </a:p>
          <a:p>
            <a:pPr marL="685800" lvl="1"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Applicable promotions</a:t>
            </a:r>
            <a:endParaRPr lang="en-US" dirty="0"/>
          </a:p>
          <a:p>
            <a:pPr marL="685800" lvl="1"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Join/Leave clubs</a:t>
            </a:r>
            <a:endParaRPr lang="en-US" dirty="0"/>
          </a:p>
          <a:p>
            <a:pPr marL="685800" lvl="1"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Create/Delete clubs</a:t>
            </a:r>
            <a:endParaRPr lang="en-US" dirty="0"/>
          </a:p>
          <a:p>
            <a:pPr marL="685800" lvl="1"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Posts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087F10-1FD7-1423-0297-13551388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06" y="1076407"/>
            <a:ext cx="1554442" cy="33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8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 STUDENT PAGE (PROFILE)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5117690" cy="3098800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dirty="0">
                <a:effectLst/>
              </a:rPr>
              <a:t>The Student Profile page has the following sections</a:t>
            </a:r>
          </a:p>
          <a:p>
            <a:pPr marL="685800" lvl="1"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Student details</a:t>
            </a:r>
            <a:endParaRPr lang="en-US" dirty="0"/>
          </a:p>
          <a:p>
            <a:pPr marL="685800" lvl="1"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Clubs (which a student is part of)</a:t>
            </a:r>
            <a:endParaRPr lang="en-US" dirty="0"/>
          </a:p>
          <a:p>
            <a:pPr marL="685800" lvl="1"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Posts created by the student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EBB92-BABA-40EC-4535-3742BC01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71" y="892822"/>
            <a:ext cx="1695908" cy="3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4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 STUDENT PAGE (ORDERS)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5117690" cy="3098800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dirty="0">
                <a:effectLst/>
              </a:rPr>
              <a:t>The Student Orders page has the following functionality</a:t>
            </a:r>
          </a:p>
          <a:p>
            <a:pPr marL="685800" lvl="1"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Re-order products</a:t>
            </a:r>
          </a:p>
          <a:p>
            <a:pPr marL="685800" lvl="1"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dirty="0"/>
              <a:t>Track products</a:t>
            </a:r>
          </a:p>
          <a:p>
            <a:pPr marL="685800" lvl="1">
              <a:spcBef>
                <a:spcPts val="0"/>
              </a:spcBef>
              <a:spcAft>
                <a:spcPts val="650"/>
              </a:spcAft>
              <a:buFont typeface="Wingdings" panose="05000000000000000000" pitchFamily="2" charset="2"/>
              <a:buChar char="Ø"/>
            </a:pPr>
            <a:r>
              <a:rPr lang="en-US" dirty="0"/>
              <a:t>Return 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8E586-F5B6-849A-668F-BFDF3512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714" y="981949"/>
            <a:ext cx="1943268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15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 STUDENT PAGE (PRODUCTS)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5458" y="1032586"/>
            <a:ext cx="7696200" cy="1019604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  <a:spcAft>
                <a:spcPts val="650"/>
              </a:spcAft>
              <a:buClr>
                <a:srgbClr val="000000"/>
              </a:buClr>
              <a:buSzPts val="1150"/>
            </a:pPr>
            <a:r>
              <a:rPr lang="en-US" dirty="0"/>
              <a:t>Student products page has a list of products to add to the Student cart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CD777-6323-832D-BD7D-4E1631C94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42" y="1514415"/>
            <a:ext cx="5608715" cy="25800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203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 STUDENT PAGE (CART)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73B4797-360F-E148-BBA9-D8B991D32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038600" cy="3098800"/>
          </a:xfrm>
        </p:spPr>
        <p:txBody>
          <a:bodyPr/>
          <a:lstStyle/>
          <a:p>
            <a:r>
              <a:rPr lang="en-US" sz="1600" dirty="0"/>
              <a:t>Student cart page has a list of products which a student wish to buy</a:t>
            </a:r>
          </a:p>
          <a:p>
            <a:r>
              <a:rPr lang="en-US" dirty="0"/>
              <a:t>Students can update product count in the Cart page</a:t>
            </a:r>
          </a:p>
          <a:p>
            <a:r>
              <a:rPr lang="en-US" sz="1600" dirty="0"/>
              <a:t>Proceed to Checkout enables </a:t>
            </a:r>
            <a:r>
              <a:rPr lang="en-US" dirty="0"/>
              <a:t>student to navigate to the Payment page</a:t>
            </a:r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B2630-AABC-F077-A4EA-E1BA296D6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4325"/>
            <a:ext cx="4038600" cy="17063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506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CHAT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619C8-7035-9BA8-3F12-F7AA4AC3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25" y="924210"/>
            <a:ext cx="7166676" cy="334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74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ABOUT US PAGE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73B4797-360F-E148-BBA9-D8B991D32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038600" cy="309880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Provides the information and purpose of the Market Place. Shows some insights into the Market Place.</a:t>
            </a:r>
            <a:endParaRPr lang="en-US" sz="16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7CF69-1192-9C14-DC07-329F2107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24" y="925009"/>
            <a:ext cx="2375925" cy="38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5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SERVICES PAGE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73B4797-360F-E148-BBA9-D8B991D322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096249"/>
            <a:ext cx="8229600" cy="3384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effectLst/>
              </a:rPr>
              <a:t>Detailed lists of all the services available on the Market Place e-commerce site.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8295B7E-4F29-1AC8-8AC6-22175E09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910" y="1649097"/>
            <a:ext cx="5464448" cy="26092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0745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BLOG PAGE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73B4797-360F-E148-BBA9-D8B991D32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9955" y="2044700"/>
            <a:ext cx="4553884" cy="1384300"/>
          </a:xfrm>
        </p:spPr>
        <p:txBody>
          <a:bodyPr>
            <a:normAutofit/>
          </a:bodyPr>
          <a:lstStyle/>
          <a:p>
            <a:pPr marL="0" marR="3810" lvl="0" indent="0" fontAlgn="base">
              <a:spcBef>
                <a:spcPts val="0"/>
              </a:spcBef>
              <a:spcAft>
                <a:spcPts val="15"/>
              </a:spcAft>
              <a:buClr>
                <a:srgbClr val="000000"/>
              </a:buClr>
              <a:buSzPts val="1150"/>
              <a:buNone/>
            </a:pPr>
            <a:r>
              <a:rPr lang="en-US" u="none" strike="noStrike" dirty="0">
                <a:effectLst/>
                <a:uFill>
                  <a:solidFill>
                    <a:srgbClr val="000000"/>
                  </a:solidFill>
                </a:uFill>
              </a:rPr>
              <a:t>The blog page has additional information about the marketplace in all prospects with a detailed view of the services, challenges, and Improvement areas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48CFDB-44BA-509E-15B8-EA3087FB1B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87112" y="1311275"/>
            <a:ext cx="3360775" cy="3098800"/>
          </a:xfrm>
        </p:spPr>
      </p:pic>
    </p:spTree>
    <p:extLst>
      <p:ext uri="{BB962C8B-B14F-4D97-AF65-F5344CB8AC3E}">
        <p14:creationId xmlns:p14="http://schemas.microsoft.com/office/powerpoint/2010/main" val="3713608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INFLUENCE/RELEVANCE OF THE CLASS LECTURES</a:t>
            </a:r>
            <a:endParaRPr lang="en-US" sz="2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22350"/>
            <a:ext cx="8229600" cy="30988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R="3810" lv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Customizing the Request headers for making API calls</a:t>
            </a:r>
          </a:p>
          <a:p>
            <a:pPr marR="3810" lv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HTML element structuring with the different HTML elements such as header tags, Paragraph tags, Media elements, list elements, Hyperlinks</a:t>
            </a:r>
          </a:p>
          <a:p>
            <a:pPr marR="3810" lv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Styling HTML elements with the CSS selectors</a:t>
            </a:r>
          </a:p>
          <a:p>
            <a:pPr marR="3810" lv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representation with Tables and submission with Forms</a:t>
            </a:r>
          </a:p>
          <a:p>
            <a:pPr marR="3810" lv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 effects for animation</a:t>
            </a:r>
          </a:p>
          <a:p>
            <a:pPr marR="3810" lv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Media Queries to design respective screens for the Mobile/Desktop/Tablet resolutions</a:t>
            </a:r>
          </a:p>
          <a:p>
            <a:pPr marR="3810" lv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React framework concepts such as routes, state management, component design</a:t>
            </a:r>
          </a:p>
          <a:p>
            <a:pPr marR="3810" lv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 connection with PHP (Laravel) code</a:t>
            </a:r>
          </a:p>
          <a:p>
            <a:pPr marR="3810" lv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Node.js architecture</a:t>
            </a:r>
          </a:p>
          <a:p>
            <a:pPr marR="3810" lvl="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 design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116088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marR="3810" indent="0" algn="just">
              <a:lnSpc>
                <a:spcPct val="113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The Marketplace is an online business that caters to the needs of university students by providing them with e-commerce services. </a:t>
            </a:r>
          </a:p>
          <a:p>
            <a:pPr marL="0" marR="3810" indent="0" algn="just">
              <a:lnSpc>
                <a:spcPct val="113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There are four types of users: </a:t>
            </a:r>
          </a:p>
          <a:p>
            <a:pPr marR="3810" algn="just">
              <a:lnSpc>
                <a:spcPct val="113000"/>
              </a:lnSpc>
              <a:spcBef>
                <a:spcPts val="0"/>
              </a:spcBef>
              <a:spcAft>
                <a:spcPts val="76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Super Admins: who can manage all aspects of the site; </a:t>
            </a:r>
          </a:p>
          <a:p>
            <a:pPr marR="3810" algn="just">
              <a:lnSpc>
                <a:spcPct val="113000"/>
              </a:lnSpc>
              <a:spcBef>
                <a:spcPts val="0"/>
              </a:spcBef>
              <a:spcAft>
                <a:spcPts val="76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School Admins: who oversee activities at their respective schools;</a:t>
            </a:r>
          </a:p>
          <a:p>
            <a:pPr marR="3810" algn="just">
              <a:lnSpc>
                <a:spcPct val="113000"/>
              </a:lnSpc>
              <a:spcBef>
                <a:spcPts val="0"/>
              </a:spcBef>
              <a:spcAft>
                <a:spcPts val="76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Business Owners: who create and manage their business activities; </a:t>
            </a:r>
          </a:p>
          <a:p>
            <a:pPr marR="3810" algn="just">
              <a:lnSpc>
                <a:spcPct val="113000"/>
              </a:lnSpc>
              <a:spcBef>
                <a:spcPts val="0"/>
              </a:spcBef>
              <a:spcAft>
                <a:spcPts val="76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Students: who purchase items from stores on the site. </a:t>
            </a:r>
          </a:p>
        </p:txBody>
      </p:sp>
    </p:spTree>
    <p:extLst>
      <p:ext uri="{BB962C8B-B14F-4D97-AF65-F5344CB8AC3E}">
        <p14:creationId xmlns:p14="http://schemas.microsoft.com/office/powerpoint/2010/main" val="1044620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/>
          <a:p>
            <a:pPr marL="220980" marR="3810" indent="-22098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WOULD HAVE DONE BETTER: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22350"/>
            <a:ext cx="8229600" cy="3098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3810" lvl="0" indent="-34290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Improved API calls latency by making concurrent requests</a:t>
            </a:r>
          </a:p>
          <a:p>
            <a:pPr marL="342900" marR="3810" lvl="0" indent="-34290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Page performance by efficiently rendering react components</a:t>
            </a:r>
          </a:p>
          <a:p>
            <a:pPr marL="342900" marR="3810" lvl="0" indent="-34290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More efficiently handling Page Redirections, Client-side errors, Server-side errors</a:t>
            </a:r>
          </a:p>
          <a:p>
            <a:pPr marL="342900" marR="3810" lvl="0" indent="-34290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More animations to make the website more user friendly</a:t>
            </a:r>
          </a:p>
          <a:p>
            <a:pPr marL="342900" marR="3810" lvl="0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Increase handling heavy user traffic</a:t>
            </a:r>
          </a:p>
        </p:txBody>
      </p:sp>
    </p:spTree>
    <p:extLst>
      <p:ext uri="{BB962C8B-B14F-4D97-AF65-F5344CB8AC3E}">
        <p14:creationId xmlns:p14="http://schemas.microsoft.com/office/powerpoint/2010/main" val="1041889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/>
          <a:p>
            <a:pPr marL="220980" marR="3810" indent="-22098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CHALLENGES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22350"/>
            <a:ext cx="8229600" cy="3098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3810" lvl="0" indent="-34290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Codebase management</a:t>
            </a:r>
          </a:p>
          <a:p>
            <a:pPr marL="342900" marR="3810" lvl="0" indent="-34290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Virtual team meetings</a:t>
            </a:r>
          </a:p>
          <a:p>
            <a:pPr marL="342900" marR="3810" lvl="0" indent="-34290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Meeting deadlines for the phases was difficult as we had to learn and implement unknown concepts</a:t>
            </a:r>
          </a:p>
          <a:p>
            <a:pPr marL="342900" marR="3810" lvl="0" indent="-34290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  <a:buFont typeface="Wingdings" panose="05000000000000000000" pitchFamily="2" charset="2"/>
              <a:buChar char="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 team member’s technical expertise was different</a:t>
            </a:r>
          </a:p>
        </p:txBody>
      </p:sp>
    </p:spTree>
    <p:extLst>
      <p:ext uri="{BB962C8B-B14F-4D97-AF65-F5344CB8AC3E}">
        <p14:creationId xmlns:p14="http://schemas.microsoft.com/office/powerpoint/2010/main" val="423933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/>
          <a:p>
            <a:pPr marL="220980" marR="3810" indent="-22098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22350"/>
            <a:ext cx="8229600" cy="3098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3810" lvl="0" indent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Marketplace helps students with e-commerce services and allows customers to interact with product owners virtually with ease. This makes customers purchasing easier and can allow them to order at any time.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81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333063-774E-D64F-A41A-85AA488B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093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/>
          <a:lstStyle/>
          <a:p>
            <a:r>
              <a:rPr lang="en-US" dirty="0"/>
              <a:t>System Workflow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marR="3810" indent="0" algn="just">
              <a:lnSpc>
                <a:spcPct val="113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The project system Marketplace is an e-commerce website that enables students to buy and sell produ</a:t>
            </a:r>
            <a:r>
              <a:rPr lang="en-US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cts 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without having to visit a physical store. </a:t>
            </a:r>
          </a:p>
          <a:p>
            <a:pPr marL="0" marR="3810" indent="0" algn="just">
              <a:lnSpc>
                <a:spcPct val="113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A business can process orders, receive payments, handle shipping and logistics, and offer customer care service through the Marketplace website. </a:t>
            </a:r>
          </a:p>
          <a:p>
            <a:pPr marL="0" marR="3810" indent="0" algn="just">
              <a:lnSpc>
                <a:spcPct val="113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Students who wish to utilize the features must first register because it is an e-commerce website.</a:t>
            </a:r>
            <a:endParaRPr lang="en-US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marR="3810" indent="0" algn="just">
              <a:lnSpc>
                <a:spcPct val="113000"/>
              </a:lnSpc>
              <a:spcBef>
                <a:spcPts val="0"/>
              </a:spcBef>
              <a:spcAft>
                <a:spcPts val="76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One super admin will oversee all aspects of the website, including administrators from schools, business owners, and students.</a:t>
            </a:r>
            <a:endParaRPr lang="en-US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70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59C0E7-699F-B13D-348B-DD4E740217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93655" y="1311275"/>
            <a:ext cx="5156690" cy="3098800"/>
          </a:xfrm>
        </p:spPr>
      </p:pic>
    </p:spTree>
    <p:extLst>
      <p:ext uri="{BB962C8B-B14F-4D97-AF65-F5344CB8AC3E}">
        <p14:creationId xmlns:p14="http://schemas.microsoft.com/office/powerpoint/2010/main" val="3937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333063-774E-D64F-A41A-85AA488B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BASE</a:t>
            </a:r>
          </a:p>
        </p:txBody>
      </p:sp>
    </p:spTree>
    <p:extLst>
      <p:ext uri="{BB962C8B-B14F-4D97-AF65-F5344CB8AC3E}">
        <p14:creationId xmlns:p14="http://schemas.microsoft.com/office/powerpoint/2010/main" val="397524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/>
          <a:p>
            <a:pPr marL="220980" marR="3810" indent="-22098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REACT-APP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D7EEA6-9494-77E9-F977-0F4C873132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25263" y="896338"/>
            <a:ext cx="6474292" cy="3350823"/>
          </a:xfrm>
        </p:spPr>
      </p:pic>
    </p:spTree>
    <p:extLst>
      <p:ext uri="{BB962C8B-B14F-4D97-AF65-F5344CB8AC3E}">
        <p14:creationId xmlns:p14="http://schemas.microsoft.com/office/powerpoint/2010/main" val="362091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/>
          <a:p>
            <a:pPr marL="220980" marR="3810" indent="-22098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NODE-JS-CHAT-APP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19010-C06B-465D-B679-BB08974E0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18" y="928840"/>
            <a:ext cx="7706963" cy="32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57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/>
          <a:p>
            <a:pPr marL="220980" marR="3810" indent="-220980" algn="just">
              <a:lnSpc>
                <a:spcPct val="113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LARAVEL-APP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9501B-1D30-360E-B316-1E3A5BD7D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68" y="831314"/>
            <a:ext cx="6740012" cy="34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15169"/>
      </p:ext>
    </p:extLst>
  </p:cSld>
  <p:clrMapOvr>
    <a:masterClrMapping/>
  </p:clrMapOvr>
</p:sld>
</file>

<file path=ppt/theme/theme1.xml><?xml version="1.0" encoding="utf-8"?>
<a:theme xmlns:a="http://schemas.openxmlformats.org/drawingml/2006/main" name="UTA Accessibl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ssible-PPT.pptx" id="{DC14534C-1046-F040-970C-D4B656BEDF73}" vid="{22719C90-FD2E-C343-B61D-D3EE9148FC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E8C2F9B7856C4FB1B45376C9CA1279" ma:contentTypeVersion="12" ma:contentTypeDescription="Create a new document." ma:contentTypeScope="" ma:versionID="47b510a268ab94799d39988294a018bf">
  <xsd:schema xmlns:xsd="http://www.w3.org/2001/XMLSchema" xmlns:xs="http://www.w3.org/2001/XMLSchema" xmlns:p="http://schemas.microsoft.com/office/2006/metadata/properties" xmlns:ns2="56169281-d10e-4687-8d86-e0ae9795bb4c" xmlns:ns3="d98033a5-711e-4d41-9a92-34dc22feb152" targetNamespace="http://schemas.microsoft.com/office/2006/metadata/properties" ma:root="true" ma:fieldsID="430f78a0ddeb4ad93cb2cb32c7d65c5c" ns2:_="" ns3:_="">
    <xsd:import namespace="56169281-d10e-4687-8d86-e0ae9795bb4c"/>
    <xsd:import namespace="d98033a5-711e-4d41-9a92-34dc22feb1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169281-d10e-4687-8d86-e0ae9795bb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8033a5-711e-4d41-9a92-34dc22feb15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87676A-099B-4B53-B66D-C60F83A714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99CAED-701D-44BF-B45E-0631AD0D07E6}">
  <ds:schemaRefs>
    <ds:schemaRef ds:uri="56169281-d10e-4687-8d86-e0ae9795bb4c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d98033a5-711e-4d41-9a92-34dc22feb152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AF4F739-B76C-4907-A1E7-133652B3E2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169281-d10e-4687-8d86-e0ae9795bb4c"/>
    <ds:schemaRef ds:uri="d98033a5-711e-4d41-9a92-34dc22feb1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UTA Accessible Template</Template>
  <TotalTime>1819</TotalTime>
  <Words>1046</Words>
  <Application>Microsoft Office PowerPoint</Application>
  <PresentationFormat>On-screen Show (16:9)</PresentationFormat>
  <Paragraphs>170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Helvetica</vt:lpstr>
      <vt:lpstr>Times New Roman</vt:lpstr>
      <vt:lpstr>Wingdings</vt:lpstr>
      <vt:lpstr>UTA Accessible Template</vt:lpstr>
      <vt:lpstr>UTA Logo on blue background</vt:lpstr>
      <vt:lpstr>CSE 5335 - 002  Web Data Management </vt:lpstr>
      <vt:lpstr>INTRODUCTION</vt:lpstr>
      <vt:lpstr>System Workflow Overview</vt:lpstr>
      <vt:lpstr>TECHNOLOGIES USED</vt:lpstr>
      <vt:lpstr>CODE BASE</vt:lpstr>
      <vt:lpstr>REACT-APP</vt:lpstr>
      <vt:lpstr>NODE-JS-CHAT-APP</vt:lpstr>
      <vt:lpstr>LARAVEL-APP</vt:lpstr>
      <vt:lpstr>MARKET PLACE SITE MAP</vt:lpstr>
      <vt:lpstr>HOME PAGE</vt:lpstr>
      <vt:lpstr>LOGIN PAGE</vt:lpstr>
      <vt:lpstr>REGISTER PAGE</vt:lpstr>
      <vt:lpstr>RESET PASSWORD PAGE</vt:lpstr>
      <vt:lpstr>CONTACT US PAGE</vt:lpstr>
      <vt:lpstr>SUPER ADMIN PAGE</vt:lpstr>
      <vt:lpstr>SCHOOL ADMIN PAGE</vt:lpstr>
      <vt:lpstr>BUSINESS OWNER PAGE</vt:lpstr>
      <vt:lpstr> STUDENT PAGE</vt:lpstr>
      <vt:lpstr> STUDENT PAGE (HOME)</vt:lpstr>
      <vt:lpstr> STUDENT PAGE (PROFILE)</vt:lpstr>
      <vt:lpstr> STUDENT PAGE (ORDERS)</vt:lpstr>
      <vt:lpstr> STUDENT PAGE (PRODUCTS)</vt:lpstr>
      <vt:lpstr> STUDENT PAGE (CART)</vt:lpstr>
      <vt:lpstr>CHAT PAGE</vt:lpstr>
      <vt:lpstr>ABOUT US PAGE</vt:lpstr>
      <vt:lpstr>SERVICES PAGE</vt:lpstr>
      <vt:lpstr>BLOG PAGE</vt:lpstr>
      <vt:lpstr>INFLUENCE/RELEVANCE OF THE CLASS LECTURES</vt:lpstr>
      <vt:lpstr>WHAT WOULD HAVE DONE BETTER:</vt:lpstr>
      <vt:lpstr>CHALLENGES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Melissa J</dc:creator>
  <cp:lastModifiedBy>Puligundla, Jashwanth Chowdary</cp:lastModifiedBy>
  <cp:revision>120</cp:revision>
  <dcterms:created xsi:type="dcterms:W3CDTF">2021-08-31T19:16:02Z</dcterms:created>
  <dcterms:modified xsi:type="dcterms:W3CDTF">2023-12-16T16:32:54Z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0x0101006AE8C2F9B7856C4FB1B45376C9CA1279</vt:lpwstr>
  </property>
</Properties>
</file>